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43"/>
  </p:notesMasterIdLst>
  <p:sldIdLst>
    <p:sldId id="466" r:id="rId4"/>
    <p:sldId id="471" r:id="rId5"/>
    <p:sldId id="470" r:id="rId6"/>
    <p:sldId id="476" r:id="rId7"/>
    <p:sldId id="489" r:id="rId8"/>
    <p:sldId id="485" r:id="rId9"/>
    <p:sldId id="522" r:id="rId10"/>
    <p:sldId id="502" r:id="rId11"/>
    <p:sldId id="503" r:id="rId12"/>
    <p:sldId id="525" r:id="rId13"/>
    <p:sldId id="520" r:id="rId14"/>
    <p:sldId id="519" r:id="rId15"/>
    <p:sldId id="523" r:id="rId16"/>
    <p:sldId id="507" r:id="rId17"/>
    <p:sldId id="511" r:id="rId18"/>
    <p:sldId id="260" r:id="rId19"/>
    <p:sldId id="268" r:id="rId20"/>
    <p:sldId id="510" r:id="rId21"/>
    <p:sldId id="301" r:id="rId22"/>
    <p:sldId id="514" r:id="rId23"/>
    <p:sldId id="307" r:id="rId24"/>
    <p:sldId id="491" r:id="rId25"/>
    <p:sldId id="495" r:id="rId26"/>
    <p:sldId id="524" r:id="rId27"/>
    <p:sldId id="484" r:id="rId28"/>
    <p:sldId id="494" r:id="rId29"/>
    <p:sldId id="493" r:id="rId30"/>
    <p:sldId id="482" r:id="rId31"/>
    <p:sldId id="499" r:id="rId32"/>
    <p:sldId id="506" r:id="rId33"/>
    <p:sldId id="517" r:id="rId34"/>
    <p:sldId id="500" r:id="rId35"/>
    <p:sldId id="488" r:id="rId36"/>
    <p:sldId id="501" r:id="rId37"/>
    <p:sldId id="483" r:id="rId38"/>
    <p:sldId id="257" r:id="rId39"/>
    <p:sldId id="273" r:id="rId40"/>
    <p:sldId id="478" r:id="rId41"/>
    <p:sldId id="4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6826"/>
    <a:srgbClr val="008974"/>
    <a:srgbClr val="00001C"/>
    <a:srgbClr val="898989"/>
    <a:srgbClr val="FFC125"/>
    <a:srgbClr val="2E3E46"/>
    <a:srgbClr val="B22222"/>
    <a:srgbClr val="228B22"/>
    <a:srgbClr val="FF7F00"/>
    <a:srgbClr val="B247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9D2E2-3194-4556-801B-12BE08E01CEA}" v="3" dt="2021-07-27T21:05:19.8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74789" autoAdjust="0"/>
  </p:normalViewPr>
  <p:slideViewPr>
    <p:cSldViewPr snapToGrid="0">
      <p:cViewPr>
        <p:scale>
          <a:sx n="96" d="100"/>
          <a:sy n="96" d="100"/>
        </p:scale>
        <p:origin x="72" y="810"/>
      </p:cViewPr>
      <p:guideLst>
        <p:guide orient="horz" pos="2160"/>
        <p:guide pos="3840"/>
      </p:guideLst>
    </p:cSldViewPr>
  </p:slideViewPr>
  <p:notesTextViewPr>
    <p:cViewPr>
      <p:scale>
        <a:sx n="3" d="2"/>
        <a:sy n="3" d="2"/>
      </p:scale>
      <p:origin x="0" y="-6"/>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8/3/2021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237886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315414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12</a:t>
            </a:fld>
            <a:endParaRPr lang="en-US"/>
          </a:p>
        </p:txBody>
      </p:sp>
    </p:spTree>
    <p:extLst>
      <p:ext uri="{BB962C8B-B14F-4D97-AF65-F5344CB8AC3E}">
        <p14:creationId xmlns:p14="http://schemas.microsoft.com/office/powerpoint/2010/main" val="152864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13</a:t>
            </a:fld>
            <a:endParaRPr lang="en-US"/>
          </a:p>
        </p:txBody>
      </p:sp>
    </p:spTree>
    <p:extLst>
      <p:ext uri="{BB962C8B-B14F-4D97-AF65-F5344CB8AC3E}">
        <p14:creationId xmlns:p14="http://schemas.microsoft.com/office/powerpoint/2010/main" val="1096939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14</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15</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18</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22</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24</a:t>
            </a:fld>
            <a:endParaRPr lang="en-US"/>
          </a:p>
        </p:txBody>
      </p:sp>
    </p:spTree>
    <p:extLst>
      <p:ext uri="{BB962C8B-B14F-4D97-AF65-F5344CB8AC3E}">
        <p14:creationId xmlns:p14="http://schemas.microsoft.com/office/powerpoint/2010/main" val="316629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25</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27</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28</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31</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33</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34</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35</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36</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Dmm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38</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39</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54603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1932501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8/3/2021</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2650219" y="985796"/>
            <a:ext cx="6069401" cy="5780315"/>
            <a:chOff x="1604717" y="370393"/>
            <a:chExt cx="6069401"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370393"/>
              <a:ext cx="2226397" cy="555605"/>
            </a:xfrm>
            <a:prstGeom prst="rect">
              <a:avLst/>
            </a:prstGeom>
            <a:solidFill>
              <a:schemeClr val="bg1"/>
            </a:solidFill>
            <a:ln w="38100">
              <a:solidFill>
                <a:srgbClr val="A96826"/>
              </a:solidFill>
            </a:ln>
          </p:spPr>
          <p:txBody>
            <a:bodyPr wrap="square" lIns="0" tIns="0" rIns="0" bIns="0" anchor="ctr" anchorCtr="0">
              <a:no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chemeClr val="bg1"/>
            </a:solidFill>
            <a:ln w="38100">
              <a:solidFill>
                <a:srgbClr val="A96826"/>
              </a:solidFill>
            </a:ln>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593923" y="4176606"/>
              <a:ext cx="1852614" cy="307777"/>
            </a:xfrm>
            <a:prstGeom prst="rect">
              <a:avLst/>
            </a:prstGeom>
            <a:solidFill>
              <a:schemeClr val="bg1"/>
            </a:solidFill>
            <a:ln w="38100">
              <a:solidFill>
                <a:srgbClr val="008974"/>
              </a:solidFill>
            </a:ln>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583614" y="1747692"/>
              <a:ext cx="1852612" cy="307777"/>
            </a:xfrm>
            <a:prstGeom prst="rect">
              <a:avLst/>
            </a:prstGeom>
            <a:solidFill>
              <a:schemeClr val="bg1"/>
            </a:solidFill>
            <a:ln w="38100">
              <a:solidFill>
                <a:srgbClr val="008974"/>
              </a:solidFill>
            </a:ln>
          </p:spPr>
          <p:txBody>
            <a:bodyPr wrap="square" lIns="0" tIns="0" rIns="0" bIns="0">
              <a:spAutoFit/>
            </a:bodyPr>
            <a:lstStyle/>
            <a:p>
              <a:pPr algn="ctr"/>
              <a:r>
                <a:rPr lang="en-US" sz="2000" dirty="0">
                  <a:solidFill>
                    <a:srgbClr val="B22222"/>
                  </a:solidFill>
                </a:rPr>
                <a:t>COVID19</a:t>
              </a:r>
            </a:p>
          </p:txBody>
        </p:sp>
      </p:grpSp>
    </p:spTree>
    <p:extLst>
      <p:ext uri="{BB962C8B-B14F-4D97-AF65-F5344CB8AC3E}">
        <p14:creationId xmlns:p14="http://schemas.microsoft.com/office/powerpoint/2010/main" val="900622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4438719" y="985796"/>
            <a:ext cx="6088454" cy="5780315"/>
            <a:chOff x="1604717" y="370393"/>
            <a:chExt cx="6088454"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618221"/>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426084" y="4150117"/>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855205" y="1850336"/>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
        <p:nvSpPr>
          <p:cNvPr id="11" name="TextBox 10">
            <a:extLst>
              <a:ext uri="{FF2B5EF4-FFF2-40B4-BE49-F238E27FC236}">
                <a16:creationId xmlns:a16="http://schemas.microsoft.com/office/drawing/2014/main" id="{531A5C85-CE7C-4D89-B601-520CEE04E74D}"/>
              </a:ext>
            </a:extLst>
          </p:cNvPr>
          <p:cNvSpPr txBox="1"/>
          <p:nvPr/>
        </p:nvSpPr>
        <p:spPr>
          <a:xfrm>
            <a:off x="1194208" y="1836810"/>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sp>
        <p:nvSpPr>
          <p:cNvPr id="2" name="Circle: Hollow 1">
            <a:extLst>
              <a:ext uri="{FF2B5EF4-FFF2-40B4-BE49-F238E27FC236}">
                <a16:creationId xmlns:a16="http://schemas.microsoft.com/office/drawing/2014/main" id="{E4761983-8E06-4781-956B-51262D3E4C7C}"/>
              </a:ext>
            </a:extLst>
          </p:cNvPr>
          <p:cNvSpPr/>
          <p:nvPr/>
        </p:nvSpPr>
        <p:spPr>
          <a:xfrm rot="2318170">
            <a:off x="6602679"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3CFF968C-D87A-4987-8DFF-B302C967B39E}"/>
              </a:ext>
            </a:extLst>
          </p:cNvPr>
          <p:cNvSpPr/>
          <p:nvPr/>
        </p:nvSpPr>
        <p:spPr>
          <a:xfrm rot="2318170">
            <a:off x="8825920" y="3016870"/>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3">
            <a:extLst>
              <a:ext uri="{FF2B5EF4-FFF2-40B4-BE49-F238E27FC236}">
                <a16:creationId xmlns:a16="http://schemas.microsoft.com/office/drawing/2014/main" id="{C81A8B3D-3220-4FBE-84A9-D2DC33F6D46D}"/>
              </a:ext>
            </a:extLst>
          </p:cNvPr>
          <p:cNvGraphicFramePr>
            <a:graphicFrameLocks noGrp="1"/>
          </p:cNvGraphicFramePr>
          <p:nvPr/>
        </p:nvGraphicFramePr>
        <p:xfrm>
          <a:off x="381000" y="2257790"/>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
        <p:nvSpPr>
          <p:cNvPr id="15" name="Circle: Hollow 14">
            <a:extLst>
              <a:ext uri="{FF2B5EF4-FFF2-40B4-BE49-F238E27FC236}">
                <a16:creationId xmlns:a16="http://schemas.microsoft.com/office/drawing/2014/main" id="{8E453D6C-9702-4A4A-9DB2-1822254AE532}"/>
              </a:ext>
            </a:extLst>
          </p:cNvPr>
          <p:cNvSpPr/>
          <p:nvPr/>
        </p:nvSpPr>
        <p:spPr>
          <a:xfrm rot="2318170">
            <a:off x="8825920" y="5288628"/>
            <a:ext cx="479144" cy="877705"/>
          </a:xfrm>
          <a:prstGeom prst="donut">
            <a:avLst>
              <a:gd name="adj" fmla="val 14306"/>
            </a:avLst>
          </a:prstGeom>
          <a:solidFill>
            <a:srgbClr val="B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9ED0873-85B5-493D-8D53-A81143B6C836}"/>
              </a:ext>
            </a:extLst>
          </p:cNvPr>
          <p:cNvSpPr txBox="1"/>
          <p:nvPr/>
        </p:nvSpPr>
        <p:spPr>
          <a:xfrm>
            <a:off x="1960127" y="6148116"/>
            <a:ext cx="1899901" cy="369332"/>
          </a:xfrm>
          <a:prstGeom prst="rect">
            <a:avLst/>
          </a:prstGeom>
          <a:noFill/>
        </p:spPr>
        <p:txBody>
          <a:bodyPr wrap="square">
            <a:spAutoFit/>
          </a:bodyPr>
          <a:lstStyle/>
          <a:p>
            <a:pPr algn="l" fontAlgn="b"/>
            <a:r>
              <a:rPr lang="en-US" i="1" dirty="0" err="1">
                <a:solidFill>
                  <a:srgbClr val="B22222"/>
                </a:solidFill>
                <a:latin typeface="Calibri" panose="020F0502020204030204" pitchFamily="34" charset="0"/>
              </a:rPr>
              <a:t>Sphingomonas</a:t>
            </a:r>
            <a:endParaRPr lang="en-US"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3110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3" grpId="0" animBg="1"/>
      <p:bldP spid="15"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1AD955-DE49-4190-96A2-97DC7287FC58}"/>
              </a:ext>
            </a:extLst>
          </p:cNvPr>
          <p:cNvGrpSpPr/>
          <p:nvPr/>
        </p:nvGrpSpPr>
        <p:grpSpPr>
          <a:xfrm>
            <a:off x="258277" y="762400"/>
            <a:ext cx="10693194" cy="6048458"/>
            <a:chOff x="258277" y="762400"/>
            <a:chExt cx="10693194" cy="6048458"/>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522300" y="1679819"/>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258277" y="2466277"/>
              <a:ext cx="1992678" cy="2706240"/>
              <a:chOff x="210208" y="3742166"/>
              <a:chExt cx="1992678" cy="270624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45674" y="374216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grpSp>
    </p:spTree>
    <p:extLst>
      <p:ext uri="{BB962C8B-B14F-4D97-AF65-F5344CB8AC3E}">
        <p14:creationId xmlns:p14="http://schemas.microsoft.com/office/powerpoint/2010/main" val="2237206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a:solidFill>
                  <a:srgbClr val="337AB7"/>
                </a:solidFill>
                <a:latin typeface="Open Sans"/>
                <a:hlinkClick r:id="rId7"/>
              </a:rPr>
              <a:t>Xiong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507831"/>
          </a:xfrm>
          <a:prstGeom prst="rect">
            <a:avLst/>
          </a:prstGeom>
        </p:spPr>
        <p:txBody>
          <a:bodyPr wrap="square" lIns="0" tIns="0" rIns="0" bIns="0">
            <a:spAutoFit/>
          </a:bodyPr>
          <a:lstStyle/>
          <a:p>
            <a:pPr fontAlgn="b"/>
            <a:r>
              <a:rPr lang="en-US" sz="1100" b="1" dirty="0">
                <a:solidFill>
                  <a:srgbClr val="083F65"/>
                </a:solidFill>
                <a:latin typeface="Calibri" panose="020F0502020204030204" pitchFamily="34" charset="0"/>
              </a:rPr>
              <a:t>Taxonomic comparisons  (Deceased vs Survived)</a:t>
            </a:r>
          </a:p>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C009A7D-6541-4BC0-B7F0-E00D764A46A9}"/>
              </a:ext>
            </a:extLst>
          </p:cNvPr>
          <p:cNvGrpSpPr/>
          <p:nvPr/>
        </p:nvGrpSpPr>
        <p:grpSpPr>
          <a:xfrm>
            <a:off x="1718705" y="261460"/>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6118079" y="4338032"/>
            <a:ext cx="3051215" cy="2006824"/>
            <a:chOff x="9426878" y="4827364"/>
            <a:chExt cx="3051215" cy="2006824"/>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a:off x="9426878" y="5507611"/>
              <a:ext cx="1088143" cy="646331"/>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Log2 ratio of median proportions</a:t>
              </a:r>
            </a:p>
          </p:txBody>
        </p:sp>
        <p:sp>
          <p:nvSpPr>
            <p:cNvPr id="16" name="Rectangle 15">
              <a:extLst>
                <a:ext uri="{FF2B5EF4-FFF2-40B4-BE49-F238E27FC236}">
                  <a16:creationId xmlns:a16="http://schemas.microsoft.com/office/drawing/2014/main" id="{E2675F95-F4CE-48A4-B86E-87DD2A7E393F}"/>
                </a:ext>
              </a:extLst>
            </p:cNvPr>
            <p:cNvSpPr/>
            <p:nvPr/>
          </p:nvSpPr>
          <p:spPr>
            <a:xfrm>
              <a:off x="11838438" y="5650873"/>
              <a:ext cx="639655" cy="461665"/>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Read Count</a:t>
              </a:r>
            </a:p>
          </p:txBody>
        </p:sp>
      </p:grpSp>
    </p:spTree>
    <p:extLst>
      <p:ext uri="{BB962C8B-B14F-4D97-AF65-F5344CB8AC3E}">
        <p14:creationId xmlns:p14="http://schemas.microsoft.com/office/powerpoint/2010/main" val="4215316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918369" y="2686051"/>
            <a:ext cx="3341771" cy="3314698"/>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dirty="0">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1" t="19791" r="29375" b="20136"/>
          <a:stretch/>
        </p:blipFill>
        <p:spPr>
          <a:xfrm>
            <a:off x="33809" y="1164404"/>
            <a:ext cx="12044777" cy="5025575"/>
          </a:xfrm>
          <a:prstGeom prst="rect">
            <a:avLst/>
          </a:prstGeom>
        </p:spPr>
      </p:pic>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52137" y="2914170"/>
            <a:ext cx="202106" cy="1146733"/>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2136866" y="145620"/>
            <a:ext cx="7818152" cy="1055984"/>
            <a:chOff x="1003853" y="5776358"/>
            <a:chExt cx="8618109" cy="1055984"/>
          </a:xfrm>
        </p:grpSpPr>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nvGrpSpPr>
            <p:cNvPr id="10" name="Group 9">
              <a:extLst>
                <a:ext uri="{FF2B5EF4-FFF2-40B4-BE49-F238E27FC236}">
                  <a16:creationId xmlns:a16="http://schemas.microsoft.com/office/drawing/2014/main" id="{9A1AD3A5-8C10-47B5-8902-DA3E37AA0AC6}"/>
                </a:ext>
              </a:extLst>
            </p:cNvPr>
            <p:cNvGrpSpPr/>
            <p:nvPr/>
          </p:nvGrpSpPr>
          <p:grpSpPr>
            <a:xfrm>
              <a:off x="4510673" y="5776358"/>
              <a:ext cx="5111289" cy="998418"/>
              <a:chOff x="8547933" y="475924"/>
              <a:chExt cx="5111289" cy="998418"/>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840884" y="1148985"/>
                <a:ext cx="694865"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Uninfected</a:t>
                </a:r>
              </a:p>
            </p:txBody>
          </p:sp>
          <p:sp>
            <p:nvSpPr>
              <p:cNvPr id="22" name="TextBox 21">
                <a:extLst>
                  <a:ext uri="{FF2B5EF4-FFF2-40B4-BE49-F238E27FC236}">
                    <a16:creationId xmlns:a16="http://schemas.microsoft.com/office/drawing/2014/main" id="{37546CF8-D77B-4A6F-8B23-98E34D892244}"/>
                  </a:ext>
                </a:extLst>
              </p:cNvPr>
              <p:cNvSpPr txBox="1"/>
              <p:nvPr/>
            </p:nvSpPr>
            <p:spPr>
              <a:xfrm>
                <a:off x="9840884" y="998325"/>
                <a:ext cx="1425648"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Community acquired pneumonia</a:t>
                </a:r>
              </a:p>
            </p:txBody>
          </p:sp>
          <p:sp>
            <p:nvSpPr>
              <p:cNvPr id="24" name="TextBox 23">
                <a:extLst>
                  <a:ext uri="{FF2B5EF4-FFF2-40B4-BE49-F238E27FC236}">
                    <a16:creationId xmlns:a16="http://schemas.microsoft.com/office/drawing/2014/main" id="{2F01AE93-B773-4F6A-900B-01B08E866680}"/>
                  </a:ext>
                </a:extLst>
              </p:cNvPr>
              <p:cNvSpPr txBox="1"/>
              <p:nvPr/>
            </p:nvSpPr>
            <p:spPr>
              <a:xfrm>
                <a:off x="9840884" y="849932"/>
                <a:ext cx="654828"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COVID-19</a:t>
                </a:r>
              </a:p>
            </p:txBody>
          </p:sp>
          <p:sp>
            <p:nvSpPr>
              <p:cNvPr id="25" name="TextBox 24">
                <a:extLst>
                  <a:ext uri="{FF2B5EF4-FFF2-40B4-BE49-F238E27FC236}">
                    <a16:creationId xmlns:a16="http://schemas.microsoft.com/office/drawing/2014/main" id="{D333D630-0021-45AE-924F-13CD64B2DF3C}"/>
                  </a:ext>
                </a:extLst>
              </p:cNvPr>
              <p:cNvSpPr txBox="1"/>
              <p:nvPr/>
            </p:nvSpPr>
            <p:spPr>
              <a:xfrm>
                <a:off x="9658397" y="699272"/>
                <a:ext cx="327870"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Case</a:t>
                </a:r>
              </a:p>
            </p:txBody>
          </p:sp>
          <p:sp>
            <p:nvSpPr>
              <p:cNvPr id="26" name="TextBox 25">
                <a:extLst>
                  <a:ext uri="{FF2B5EF4-FFF2-40B4-BE49-F238E27FC236}">
                    <a16:creationId xmlns:a16="http://schemas.microsoft.com/office/drawing/2014/main" id="{22DB68AC-F4C6-4A13-86E8-AF504EC84751}"/>
                  </a:ext>
                </a:extLst>
              </p:cNvPr>
              <p:cNvSpPr txBox="1"/>
              <p:nvPr/>
            </p:nvSpPr>
            <p:spPr>
              <a:xfrm>
                <a:off x="8730850" y="924720"/>
                <a:ext cx="808276"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Biological process</a:t>
                </a:r>
              </a:p>
            </p:txBody>
          </p:sp>
          <p:sp>
            <p:nvSpPr>
              <p:cNvPr id="27" name="TextBox 26">
                <a:extLst>
                  <a:ext uri="{FF2B5EF4-FFF2-40B4-BE49-F238E27FC236}">
                    <a16:creationId xmlns:a16="http://schemas.microsoft.com/office/drawing/2014/main" id="{63F892B5-A765-4E8F-83C2-19A469E4FC14}"/>
                  </a:ext>
                </a:extLst>
              </p:cNvPr>
              <p:cNvSpPr txBox="1"/>
              <p:nvPr/>
            </p:nvSpPr>
            <p:spPr>
              <a:xfrm>
                <a:off x="8730850" y="1073832"/>
                <a:ext cx="879300"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Molecular Function</a:t>
                </a:r>
              </a:p>
            </p:txBody>
          </p:sp>
          <p:sp>
            <p:nvSpPr>
              <p:cNvPr id="28" name="TextBox 27">
                <a:extLst>
                  <a:ext uri="{FF2B5EF4-FFF2-40B4-BE49-F238E27FC236}">
                    <a16:creationId xmlns:a16="http://schemas.microsoft.com/office/drawing/2014/main" id="{80A9AB2B-B155-4E79-AE21-77BF5E9BEA25}"/>
                  </a:ext>
                </a:extLst>
              </p:cNvPr>
              <p:cNvSpPr txBox="1"/>
              <p:nvPr/>
            </p:nvSpPr>
            <p:spPr>
              <a:xfrm>
                <a:off x="8547933" y="777481"/>
                <a:ext cx="879300"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NameSpace</a:t>
                </a:r>
              </a:p>
            </p:txBody>
          </p:sp>
          <p:sp>
            <p:nvSpPr>
              <p:cNvPr id="29" name="TextBox 28">
                <a:extLst>
                  <a:ext uri="{FF2B5EF4-FFF2-40B4-BE49-F238E27FC236}">
                    <a16:creationId xmlns:a16="http://schemas.microsoft.com/office/drawing/2014/main" id="{8FD737A5-499D-4721-9761-36A02982D01B}"/>
                  </a:ext>
                </a:extLst>
              </p:cNvPr>
              <p:cNvSpPr txBox="1"/>
              <p:nvPr/>
            </p:nvSpPr>
            <p:spPr>
              <a:xfrm>
                <a:off x="11403603" y="807720"/>
                <a:ext cx="487377"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Outcome</a:t>
                </a:r>
              </a:p>
            </p:txBody>
          </p:sp>
          <p:sp>
            <p:nvSpPr>
              <p:cNvPr id="30" name="TextBox 29">
                <a:extLst>
                  <a:ext uri="{FF2B5EF4-FFF2-40B4-BE49-F238E27FC236}">
                    <a16:creationId xmlns:a16="http://schemas.microsoft.com/office/drawing/2014/main" id="{F41A33B2-8504-41E7-B285-518AA7822DFC}"/>
                  </a:ext>
                </a:extLst>
              </p:cNvPr>
              <p:cNvSpPr txBox="1"/>
              <p:nvPr/>
            </p:nvSpPr>
            <p:spPr>
              <a:xfrm>
                <a:off x="11587057" y="948900"/>
                <a:ext cx="487377"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Deceased</a:t>
                </a:r>
              </a:p>
            </p:txBody>
          </p:sp>
          <p:sp>
            <p:nvSpPr>
              <p:cNvPr id="31" name="TextBox 30">
                <a:extLst>
                  <a:ext uri="{FF2B5EF4-FFF2-40B4-BE49-F238E27FC236}">
                    <a16:creationId xmlns:a16="http://schemas.microsoft.com/office/drawing/2014/main" id="{9A6F1518-935B-4434-B13F-C5066C3B4ADE}"/>
                  </a:ext>
                </a:extLst>
              </p:cNvPr>
              <p:cNvSpPr txBox="1"/>
              <p:nvPr/>
            </p:nvSpPr>
            <p:spPr>
              <a:xfrm>
                <a:off x="11594271" y="1106574"/>
                <a:ext cx="487377"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Stabilized</a:t>
                </a:r>
              </a:p>
            </p:txBody>
          </p:sp>
          <p:sp>
            <p:nvSpPr>
              <p:cNvPr id="32" name="TextBox 31">
                <a:extLst>
                  <a:ext uri="{FF2B5EF4-FFF2-40B4-BE49-F238E27FC236}">
                    <a16:creationId xmlns:a16="http://schemas.microsoft.com/office/drawing/2014/main" id="{9C46E31E-6B78-4627-BBED-F068F074CFA3}"/>
                  </a:ext>
                </a:extLst>
              </p:cNvPr>
              <p:cNvSpPr txBox="1"/>
              <p:nvPr/>
            </p:nvSpPr>
            <p:spPr>
              <a:xfrm>
                <a:off x="12184968" y="721176"/>
                <a:ext cx="71202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Dmm cluster</a:t>
                </a:r>
              </a:p>
            </p:txBody>
          </p:sp>
          <p:sp>
            <p:nvSpPr>
              <p:cNvPr id="33" name="TextBox 32">
                <a:extLst>
                  <a:ext uri="{FF2B5EF4-FFF2-40B4-BE49-F238E27FC236}">
                    <a16:creationId xmlns:a16="http://schemas.microsoft.com/office/drawing/2014/main" id="{52B6BB11-457F-4704-8BFD-E3F1B373B82B}"/>
                  </a:ext>
                </a:extLst>
              </p:cNvPr>
              <p:cNvSpPr txBox="1"/>
              <p:nvPr/>
            </p:nvSpPr>
            <p:spPr>
              <a:xfrm>
                <a:off x="12374059" y="854807"/>
                <a:ext cx="117203"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1</a:t>
                </a:r>
              </a:p>
            </p:txBody>
          </p:sp>
          <p:sp>
            <p:nvSpPr>
              <p:cNvPr id="34" name="TextBox 33">
                <a:extLst>
                  <a:ext uri="{FF2B5EF4-FFF2-40B4-BE49-F238E27FC236}">
                    <a16:creationId xmlns:a16="http://schemas.microsoft.com/office/drawing/2014/main" id="{D7CDC97C-F066-4F2E-9021-42E13A49B937}"/>
                  </a:ext>
                </a:extLst>
              </p:cNvPr>
              <p:cNvSpPr txBox="1"/>
              <p:nvPr/>
            </p:nvSpPr>
            <p:spPr>
              <a:xfrm>
                <a:off x="12370797" y="1005525"/>
                <a:ext cx="117203"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E43F8F34-01CC-4025-A021-6CD89E5CB24C}"/>
                  </a:ext>
                </a:extLst>
              </p:cNvPr>
              <p:cNvSpPr txBox="1"/>
              <p:nvPr/>
            </p:nvSpPr>
            <p:spPr>
              <a:xfrm>
                <a:off x="12370797" y="1162161"/>
                <a:ext cx="117203"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3</a:t>
                </a:r>
              </a:p>
            </p:txBody>
          </p:sp>
          <p:sp>
            <p:nvSpPr>
              <p:cNvPr id="36" name="TextBox 35">
                <a:extLst>
                  <a:ext uri="{FF2B5EF4-FFF2-40B4-BE49-F238E27FC236}">
                    <a16:creationId xmlns:a16="http://schemas.microsoft.com/office/drawing/2014/main" id="{D1EC5C82-CB04-45A8-8D0B-BA1684D7F2CF}"/>
                  </a:ext>
                </a:extLst>
              </p:cNvPr>
              <p:cNvSpPr txBox="1"/>
              <p:nvPr/>
            </p:nvSpPr>
            <p:spPr>
              <a:xfrm>
                <a:off x="12978703" y="475924"/>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Publication</a:t>
                </a:r>
              </a:p>
            </p:txBody>
          </p:sp>
          <p:sp>
            <p:nvSpPr>
              <p:cNvPr id="37" name="TextBox 36">
                <a:extLst>
                  <a:ext uri="{FF2B5EF4-FFF2-40B4-BE49-F238E27FC236}">
                    <a16:creationId xmlns:a16="http://schemas.microsoft.com/office/drawing/2014/main" id="{C266AEE7-524E-4CED-AEA1-DB43C0C9C294}"/>
                  </a:ext>
                </a:extLst>
              </p:cNvPr>
              <p:cNvSpPr txBox="1"/>
              <p:nvPr/>
            </p:nvSpPr>
            <p:spPr>
              <a:xfrm>
                <a:off x="13146697" y="631129"/>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Xiong</a:t>
                </a:r>
              </a:p>
            </p:txBody>
          </p:sp>
          <p:sp>
            <p:nvSpPr>
              <p:cNvPr id="38" name="TextBox 37">
                <a:extLst>
                  <a:ext uri="{FF2B5EF4-FFF2-40B4-BE49-F238E27FC236}">
                    <a16:creationId xmlns:a16="http://schemas.microsoft.com/office/drawing/2014/main" id="{0881CF22-0C34-4673-9104-F26633E2E3F8}"/>
                  </a:ext>
                </a:extLst>
              </p:cNvPr>
              <p:cNvSpPr txBox="1"/>
              <p:nvPr/>
            </p:nvSpPr>
            <p:spPr>
              <a:xfrm>
                <a:off x="13146696" y="775983"/>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Shen</a:t>
                </a:r>
              </a:p>
            </p:txBody>
          </p:sp>
          <p:sp>
            <p:nvSpPr>
              <p:cNvPr id="39" name="TextBox 38">
                <a:extLst>
                  <a:ext uri="{FF2B5EF4-FFF2-40B4-BE49-F238E27FC236}">
                    <a16:creationId xmlns:a16="http://schemas.microsoft.com/office/drawing/2014/main" id="{725196AF-FF7F-46FD-8CD4-2E172112D627}"/>
                  </a:ext>
                </a:extLst>
              </p:cNvPr>
              <p:cNvSpPr txBox="1"/>
              <p:nvPr/>
            </p:nvSpPr>
            <p:spPr>
              <a:xfrm>
                <a:off x="13146696" y="923642"/>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Chen</a:t>
                </a:r>
              </a:p>
            </p:txBody>
          </p:sp>
          <p:sp>
            <p:nvSpPr>
              <p:cNvPr id="40" name="TextBox 39">
                <a:extLst>
                  <a:ext uri="{FF2B5EF4-FFF2-40B4-BE49-F238E27FC236}">
                    <a16:creationId xmlns:a16="http://schemas.microsoft.com/office/drawing/2014/main" id="{294359F1-4E36-454B-80F0-3504E0EB4102}"/>
                  </a:ext>
                </a:extLst>
              </p:cNvPr>
              <p:cNvSpPr txBox="1"/>
              <p:nvPr/>
            </p:nvSpPr>
            <p:spPr>
              <a:xfrm>
                <a:off x="13146697" y="1071301"/>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Wu</a:t>
                </a:r>
              </a:p>
            </p:txBody>
          </p:sp>
          <p:sp>
            <p:nvSpPr>
              <p:cNvPr id="41" name="TextBox 40">
                <a:extLst>
                  <a:ext uri="{FF2B5EF4-FFF2-40B4-BE49-F238E27FC236}">
                    <a16:creationId xmlns:a16="http://schemas.microsoft.com/office/drawing/2014/main" id="{BB3E44EA-FF87-4FF0-B755-1C52D66B219E}"/>
                  </a:ext>
                </a:extLst>
              </p:cNvPr>
              <p:cNvSpPr txBox="1"/>
              <p:nvPr/>
            </p:nvSpPr>
            <p:spPr>
              <a:xfrm>
                <a:off x="13146697" y="1218960"/>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Zhou</a:t>
                </a:r>
              </a:p>
            </p:txBody>
          </p:sp>
          <p:sp>
            <p:nvSpPr>
              <p:cNvPr id="42" name="TextBox 41">
                <a:extLst>
                  <a:ext uri="{FF2B5EF4-FFF2-40B4-BE49-F238E27FC236}">
                    <a16:creationId xmlns:a16="http://schemas.microsoft.com/office/drawing/2014/main" id="{CFB23769-38A3-4ACA-975E-F49FF59BE000}"/>
                  </a:ext>
                </a:extLst>
              </p:cNvPr>
              <p:cNvSpPr txBox="1"/>
              <p:nvPr/>
            </p:nvSpPr>
            <p:spPr>
              <a:xfrm>
                <a:off x="13147430" y="1366620"/>
                <a:ext cx="511792" cy="107722"/>
              </a:xfrm>
              <a:prstGeom prst="rect">
                <a:avLst/>
              </a:prstGeom>
              <a:solidFill>
                <a:schemeClr val="bg1"/>
              </a:solidFill>
            </p:spPr>
            <p:txBody>
              <a:bodyPr wrap="square" lIns="0" tIns="0" rIns="0" bIns="0" rtlCol="0">
                <a:spAutoFit/>
              </a:bodyPr>
              <a:lstStyle/>
              <a:p>
                <a:r>
                  <a:rPr lang="en-US" sz="700" dirty="0">
                    <a:solidFill>
                      <a:srgbClr val="00001C"/>
                    </a:solidFill>
                    <a:latin typeface="Arial" panose="020B0604020202020204" pitchFamily="34" charset="0"/>
                    <a:cs typeface="Arial" panose="020B0604020202020204" pitchFamily="34" charset="0"/>
                  </a:rPr>
                  <a:t>Ren</a:t>
                </a:r>
              </a:p>
            </p:txBody>
          </p:sp>
        </p:grpSp>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grpSp>
    </p:spTree>
    <p:extLst>
      <p:ext uri="{BB962C8B-B14F-4D97-AF65-F5344CB8AC3E}">
        <p14:creationId xmlns:p14="http://schemas.microsoft.com/office/powerpoint/2010/main" val="2202426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a:solidFill>
                  <a:srgbClr val="EE0000"/>
                </a:solidFill>
              </a:rPr>
              <a:t>Dmm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a:solidFill>
                  <a:srgbClr val="3B4992"/>
                </a:solidFill>
              </a:rPr>
              <a:t>Dmm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a:solidFill>
                  <a:srgbClr val="008B45"/>
                </a:solidFill>
              </a:rPr>
              <a:t>Dmm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E353FD2-7D2F-41E5-9546-71377337723A}"/>
              </a:ext>
            </a:extLst>
          </p:cNvPr>
          <p:cNvGrpSpPr/>
          <p:nvPr/>
        </p:nvGrpSpPr>
        <p:grpSpPr>
          <a:xfrm>
            <a:off x="2650219" y="985796"/>
            <a:ext cx="6069401" cy="5780315"/>
            <a:chOff x="1604717" y="370393"/>
            <a:chExt cx="6069401" cy="5780315"/>
          </a:xfrm>
        </p:grpSpPr>
        <p:pic>
          <p:nvPicPr>
            <p:cNvPr id="5" name="Picture 4" descr="A picture containing text, conifer&#10;&#10;Description automatically generated">
              <a:extLst>
                <a:ext uri="{FF2B5EF4-FFF2-40B4-BE49-F238E27FC236}">
                  <a16:creationId xmlns:a16="http://schemas.microsoft.com/office/drawing/2014/main" id="{417BCC5B-8C32-4DF7-AAC2-8A6DFCF679ED}"/>
                </a:ext>
              </a:extLst>
            </p:cNvPr>
            <p:cNvPicPr>
              <a:picLocks noChangeAspect="1"/>
            </p:cNvPicPr>
            <p:nvPr/>
          </p:nvPicPr>
          <p:blipFill rotWithShape="1">
            <a:blip r:embed="rId3">
              <a:extLst>
                <a:ext uri="{28A0092B-C50C-407E-A947-70E740481C1C}">
                  <a14:useLocalDpi xmlns:a14="http://schemas.microsoft.com/office/drawing/2010/main" val="0"/>
                </a:ext>
              </a:extLst>
            </a:blip>
            <a:srcRect t="2680" r="2631" b="7683"/>
            <a:stretch/>
          </p:blipFill>
          <p:spPr>
            <a:xfrm>
              <a:off x="1604717" y="822873"/>
              <a:ext cx="5934566" cy="5327835"/>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2814526" y="370393"/>
              <a:ext cx="2226397" cy="555605"/>
            </a:xfrm>
            <a:prstGeom prst="rect">
              <a:avLst/>
            </a:prstGeom>
            <a:solidFill>
              <a:schemeClr val="bg1"/>
            </a:solidFill>
            <a:ln w="38100">
              <a:solidFill>
                <a:srgbClr val="A96826"/>
              </a:solidFill>
            </a:ln>
          </p:spPr>
          <p:txBody>
            <a:bodyPr wrap="square" lIns="0" tIns="0" rIns="0" bIns="0" anchor="ctr" anchorCtr="0">
              <a:no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5176152" y="370393"/>
              <a:ext cx="2226397" cy="553998"/>
            </a:xfrm>
            <a:prstGeom prst="rect">
              <a:avLst/>
            </a:prstGeom>
            <a:solidFill>
              <a:schemeClr val="bg1"/>
            </a:solidFill>
            <a:ln w="38100">
              <a:solidFill>
                <a:srgbClr val="A96826"/>
              </a:solidFill>
            </a:ln>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6593923" y="4176606"/>
              <a:ext cx="1852614" cy="307777"/>
            </a:xfrm>
            <a:prstGeom prst="rect">
              <a:avLst/>
            </a:prstGeom>
            <a:solidFill>
              <a:schemeClr val="bg1"/>
            </a:solidFill>
            <a:ln w="38100">
              <a:solidFill>
                <a:srgbClr val="008974"/>
              </a:solidFill>
            </a:ln>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6583614" y="1747692"/>
              <a:ext cx="1852612" cy="307777"/>
            </a:xfrm>
            <a:prstGeom prst="rect">
              <a:avLst/>
            </a:prstGeom>
            <a:solidFill>
              <a:schemeClr val="bg1"/>
            </a:solidFill>
            <a:ln w="38100">
              <a:solidFill>
                <a:srgbClr val="008974"/>
              </a:solidFill>
            </a:ln>
          </p:spPr>
          <p:txBody>
            <a:bodyPr wrap="square" lIns="0" tIns="0" rIns="0" bIns="0">
              <a:spAutoFit/>
            </a:bodyPr>
            <a:lstStyle/>
            <a:p>
              <a:pPr algn="ctr"/>
              <a:r>
                <a:rPr lang="en-US" sz="2000" dirty="0">
                  <a:solidFill>
                    <a:srgbClr val="B22222"/>
                  </a:solidFill>
                </a:rPr>
                <a:t>COVID19</a:t>
              </a:r>
            </a:p>
          </p:txBody>
        </p:sp>
      </p:gr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spTree>
    <p:extLst>
      <p:ext uri="{BB962C8B-B14F-4D97-AF65-F5344CB8AC3E}">
        <p14:creationId xmlns:p14="http://schemas.microsoft.com/office/powerpoint/2010/main" val="18886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10887</TotalTime>
  <Words>5681</Words>
  <Application>Microsoft Office PowerPoint</Application>
  <PresentationFormat>Widescreen</PresentationFormat>
  <Paragraphs>1030</Paragraphs>
  <Slides>39</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Jochum, Michael D.</cp:lastModifiedBy>
  <cp:revision>169</cp:revision>
  <cp:lastPrinted>2017-02-16T22:08:49Z</cp:lastPrinted>
  <dcterms:created xsi:type="dcterms:W3CDTF">2017-10-24T13:41:35Z</dcterms:created>
  <dcterms:modified xsi:type="dcterms:W3CDTF">2021-08-05T21:41:32Z</dcterms:modified>
</cp:coreProperties>
</file>